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10" r:id="rId2"/>
    <p:sldId id="330" r:id="rId3"/>
    <p:sldId id="295" r:id="rId4"/>
    <p:sldId id="287" r:id="rId5"/>
    <p:sldId id="331" r:id="rId6"/>
    <p:sldId id="318" r:id="rId7"/>
    <p:sldId id="309" r:id="rId8"/>
    <p:sldId id="312" r:id="rId9"/>
    <p:sldId id="340" r:id="rId10"/>
  </p:sldIdLst>
  <p:sldSz cx="9144000" cy="6858000" type="screen4x3"/>
  <p:notesSz cx="6735763" cy="9869488"/>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00"/>
    <a:srgbClr val="0099FF"/>
    <a:srgbClr val="FAFEC2"/>
    <a:srgbClr val="FF3300"/>
    <a:srgbClr val="481F6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8415" autoAdjust="0"/>
  </p:normalViewPr>
  <p:slideViewPr>
    <p:cSldViewPr>
      <p:cViewPr>
        <p:scale>
          <a:sx n="59" d="100"/>
          <a:sy n="59" d="100"/>
        </p:scale>
        <p:origin x="-974" y="-54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28" y="-84"/>
      </p:cViewPr>
      <p:guideLst>
        <p:guide orient="horz" pos="3108"/>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D3A8E764-F5AA-4967-894D-C7975037F5C3}" type="datetimeFigureOut">
              <a:rPr lang="en-US"/>
              <a:pPr>
                <a:defRPr/>
              </a:pPr>
              <a:t>19/01/2021</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310BA19-6A77-4391-94CD-EE7C4F8405A1}" type="slidenum">
              <a:rPr lang="en-US"/>
              <a:pPr>
                <a:defRPr/>
              </a:pPr>
              <a:t>‹#›</a:t>
            </a:fld>
            <a:endParaRPr lang="en-US"/>
          </a:p>
        </p:txBody>
      </p:sp>
    </p:spTree>
    <p:extLst>
      <p:ext uri="{BB962C8B-B14F-4D97-AF65-F5344CB8AC3E}">
        <p14:creationId xmlns:p14="http://schemas.microsoft.com/office/powerpoint/2010/main" val="886988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25F7B37-3EB3-42FC-81A8-6B06FC2FC30F}" type="slidenum">
              <a:rPr lang="en-US"/>
              <a:pPr>
                <a:defRPr/>
              </a:pPr>
              <a:t>‹#›</a:t>
            </a:fld>
            <a:endParaRPr lang="en-US"/>
          </a:p>
        </p:txBody>
      </p:sp>
    </p:spTree>
    <p:extLst>
      <p:ext uri="{BB962C8B-B14F-4D97-AF65-F5344CB8AC3E}">
        <p14:creationId xmlns:p14="http://schemas.microsoft.com/office/powerpoint/2010/main" val="3238433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smtClean="0"/>
              <a:t>GV đọc 1 lần 8 dòng đầu của bài thơ. </a:t>
            </a:r>
          </a:p>
          <a:p>
            <a:r>
              <a:rPr lang="en-US" smtClean="0"/>
              <a:t>Hỏi HS về</a:t>
            </a:r>
          </a:p>
          <a:p>
            <a:pPr>
              <a:buFontTx/>
              <a:buChar char="-"/>
            </a:pPr>
            <a:r>
              <a:rPr lang="en-US" smtClean="0"/>
              <a:t>Nội dung đoạn trích (tả các bộ phận lá, ngọn, thân, quả của cây dừa; làm cho cây dừa có hình dáng, hoạt động như con người)</a:t>
            </a:r>
          </a:p>
          <a:p>
            <a:r>
              <a:rPr lang="en-US" smtClean="0"/>
              <a:t>-Bài chính tả có mấy câu ?  (8 câu)</a:t>
            </a:r>
          </a:p>
          <a:p>
            <a:r>
              <a:rPr lang="en-US" smtClean="0"/>
              <a:t>+ Bài ca dao được viết theo thể thơ nào?  (thể thơ lục bát, 2 dòng tạo thành 1 câu thơ)</a:t>
            </a:r>
          </a:p>
          <a:p>
            <a:r>
              <a:rPr lang="en-US" smtClean="0"/>
              <a:t>+ Chữ đầu mỗi dòng thơ viết như thế nào ?  (viết hoa)</a:t>
            </a:r>
          </a:p>
          <a:p>
            <a:r>
              <a:rPr lang="en-US" smtClean="0"/>
              <a:t>GV có thể hỏi thêm về dấu cuối mỗi dòng 6 tiếng (dấu phẩy), 8 tiếng (dấu chấm)</a:t>
            </a:r>
          </a:p>
          <a:p>
            <a:r>
              <a:rPr lang="en-US" smtClean="0"/>
              <a:t>-GV lưu ý HS các chữ dễ lẫn khi viết (dang tay, bạc phếch, chải, hũ rượu)</a:t>
            </a:r>
          </a:p>
          <a:p>
            <a:endParaRPr lang="en-US" smtClean="0"/>
          </a:p>
          <a:p>
            <a:r>
              <a:rPr lang="en-US" smtClean="0"/>
              <a:t>Về cách trình bày trong vở ô li: GV chủ định hỏi sau khi viết bảng, HS quan sát phần trình bày trên khung kẻ ô li</a:t>
            </a:r>
          </a:p>
        </p:txBody>
      </p:sp>
      <p:sp>
        <p:nvSpPr>
          <p:cNvPr id="20483" name="Slide Number Placeholder 3"/>
          <p:cNvSpPr>
            <a:spLocks noGrp="1"/>
          </p:cNvSpPr>
          <p:nvPr>
            <p:ph type="sldNum" sz="quarter" idx="5"/>
          </p:nvPr>
        </p:nvSpPr>
        <p:spPr>
          <a:noFill/>
        </p:spPr>
        <p:txBody>
          <a:bodyPr/>
          <a:lstStyle/>
          <a:p>
            <a:fld id="{C89AD3B4-DEED-4FB2-9C06-3A49F843E036}"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r>
              <a:rPr lang="en-US" smtClean="0"/>
              <a:t>HS đọc lại 4 chữ dễ lẫn mà GV vừa nêu.</a:t>
            </a:r>
          </a:p>
          <a:p>
            <a:r>
              <a:rPr lang="en-US" smtClean="0"/>
              <a:t>Trong các chữ này, HS viết 2 chữ vào bảng theo yêu cầu: bạc phếch, hũ rưỡu</a:t>
            </a:r>
          </a:p>
        </p:txBody>
      </p:sp>
      <p:sp>
        <p:nvSpPr>
          <p:cNvPr id="22531" name="Slide Number Placeholder 3"/>
          <p:cNvSpPr>
            <a:spLocks noGrp="1"/>
          </p:cNvSpPr>
          <p:nvPr>
            <p:ph type="sldNum" sz="quarter" idx="5"/>
          </p:nvPr>
        </p:nvSpPr>
        <p:spPr>
          <a:noFill/>
        </p:spPr>
        <p:txBody>
          <a:bodyPr/>
          <a:lstStyle/>
          <a:p>
            <a:fld id="{DBE015CF-EE2E-41DB-8F23-77C215CC7736}"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r>
              <a:rPr lang="en-US" smtClean="0"/>
              <a:t>HS viết 2 chữ vào bảng con, GV lưu ý HS viết ở dòng thứ 2 và dòng thứ 4 của bảng.</a:t>
            </a:r>
          </a:p>
        </p:txBody>
      </p:sp>
      <p:sp>
        <p:nvSpPr>
          <p:cNvPr id="25603" name="Slide Number Placeholder 3"/>
          <p:cNvSpPr>
            <a:spLocks noGrp="1"/>
          </p:cNvSpPr>
          <p:nvPr>
            <p:ph type="sldNum" sz="quarter" idx="5"/>
          </p:nvPr>
        </p:nvSpPr>
        <p:spPr>
          <a:noFill/>
        </p:spPr>
        <p:txBody>
          <a:bodyPr/>
          <a:lstStyle/>
          <a:p>
            <a:fld id="{E9D0031D-B623-4B76-81E0-109108FAEB5E}"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r>
              <a:rPr lang="en-US" smtClean="0"/>
              <a:t>HS để vở lên góc bàn, bảng con trước mặt</a:t>
            </a:r>
          </a:p>
        </p:txBody>
      </p:sp>
      <p:sp>
        <p:nvSpPr>
          <p:cNvPr id="30723" name="Slide Number Placeholder 3"/>
          <p:cNvSpPr>
            <a:spLocks noGrp="1"/>
          </p:cNvSpPr>
          <p:nvPr>
            <p:ph type="sldNum" sz="quarter" idx="5"/>
          </p:nvPr>
        </p:nvSpPr>
        <p:spPr>
          <a:noFill/>
        </p:spPr>
        <p:txBody>
          <a:bodyPr/>
          <a:lstStyle/>
          <a:p>
            <a:fld id="{933FFAFC-E301-4E8B-A442-73F2FE3291A0}"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smtClean="0"/>
              <a:t> </a:t>
            </a:r>
          </a:p>
        </p:txBody>
      </p:sp>
      <p:sp>
        <p:nvSpPr>
          <p:cNvPr id="32771" name="Slide Number Placeholder 3"/>
          <p:cNvSpPr>
            <a:spLocks noGrp="1"/>
          </p:cNvSpPr>
          <p:nvPr>
            <p:ph type="sldNum" sz="quarter" idx="5"/>
          </p:nvPr>
        </p:nvSpPr>
        <p:spPr>
          <a:noFill/>
        </p:spPr>
        <p:txBody>
          <a:bodyPr/>
          <a:lstStyle/>
          <a:p>
            <a:fld id="{A0AE6ADE-91AF-4388-B5DA-5BD596390E8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F294078D-ED7E-449F-9E9B-31EFEFED3AE2}" type="datetime1">
              <a:rPr lang="en-US"/>
              <a:pPr>
                <a:defRPr/>
              </a:pPr>
              <a:t>19/01/2021</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p:txBody>
          <a:bodyPr/>
          <a:lstStyle>
            <a:lvl1pPr>
              <a:defRPr/>
            </a:lvl1pPr>
          </a:lstStyle>
          <a:p>
            <a:pPr>
              <a:defRPr/>
            </a:pPr>
            <a:fld id="{08A50CFB-B570-4CA6-90C5-66B50C15C8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DCF8940-52E9-407F-A94C-DFB6147460EE}" type="datetime1">
              <a:rPr lang="en-US"/>
              <a:pPr>
                <a:defRPr/>
              </a:pPr>
              <a:t>19/01/2021</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p:txBody>
          <a:bodyPr/>
          <a:lstStyle>
            <a:lvl1pPr>
              <a:defRPr/>
            </a:lvl1pPr>
          </a:lstStyle>
          <a:p>
            <a:pPr>
              <a:defRPr/>
            </a:pPr>
            <a:fld id="{41086987-F487-41E0-ABCD-F877DF8DFE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C4D9E158-C3EB-4188-B66F-FBAF98448D81}" type="datetime1">
              <a:rPr lang="en-US"/>
              <a:pPr>
                <a:defRPr/>
              </a:pPr>
              <a:t>19/01/2021</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p:txBody>
          <a:bodyPr/>
          <a:lstStyle>
            <a:lvl1pPr>
              <a:defRPr/>
            </a:lvl1pPr>
          </a:lstStyle>
          <a:p>
            <a:pPr>
              <a:defRPr/>
            </a:pPr>
            <a:fld id="{66B7834A-7B2C-4FA5-8867-F53DD8192E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41044927-B68C-475E-979E-A822364BAAFF}" type="datetime1">
              <a:rPr lang="en-US"/>
              <a:pPr>
                <a:defRPr/>
              </a:pPr>
              <a:t>19/01/2021</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p:txBody>
          <a:bodyPr/>
          <a:lstStyle>
            <a:lvl1pPr>
              <a:defRPr/>
            </a:lvl1pPr>
          </a:lstStyle>
          <a:p>
            <a:pPr>
              <a:defRPr/>
            </a:pPr>
            <a:fld id="{70C31667-8A73-437A-9F0D-9F3FFEBB98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8014BC7-EE80-45D8-889E-F48351D29D1C}" type="datetime1">
              <a:rPr lang="en-US"/>
              <a:pPr>
                <a:defRPr/>
              </a:pPr>
              <a:t>19/01/2021</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p:txBody>
          <a:bodyPr/>
          <a:lstStyle>
            <a:lvl1pPr>
              <a:defRPr/>
            </a:lvl1pPr>
          </a:lstStyle>
          <a:p>
            <a:pPr>
              <a:defRPr/>
            </a:pPr>
            <a:fld id="{310D41C8-AA51-4501-B616-4601EB9121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930D13D9-A937-4A43-9658-35A5AA8186C7}" type="datetime1">
              <a:rPr lang="en-US"/>
              <a:pPr>
                <a:defRPr/>
              </a:pPr>
              <a:t>19/01/2021</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7" name="Rectangle 6"/>
          <p:cNvSpPr>
            <a:spLocks noGrp="1" noChangeArrowheads="1"/>
          </p:cNvSpPr>
          <p:nvPr>
            <p:ph type="sldNum" sz="quarter" idx="12"/>
          </p:nvPr>
        </p:nvSpPr>
        <p:spPr/>
        <p:txBody>
          <a:bodyPr/>
          <a:lstStyle>
            <a:lvl1pPr>
              <a:defRPr/>
            </a:lvl1pPr>
          </a:lstStyle>
          <a:p>
            <a:pPr>
              <a:defRPr/>
            </a:pPr>
            <a:fld id="{BAA9349A-6BAC-482F-A5DB-B290435EFB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1DA82EB3-FA61-4E0E-A5C8-8A77680FE846}" type="datetime1">
              <a:rPr lang="en-US"/>
              <a:pPr>
                <a:defRPr/>
              </a:pPr>
              <a:t>19/01/2021</a:t>
            </a:fld>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9" name="Rectangle 6"/>
          <p:cNvSpPr>
            <a:spLocks noGrp="1" noChangeArrowheads="1"/>
          </p:cNvSpPr>
          <p:nvPr>
            <p:ph type="sldNum" sz="quarter" idx="12"/>
          </p:nvPr>
        </p:nvSpPr>
        <p:spPr/>
        <p:txBody>
          <a:bodyPr/>
          <a:lstStyle>
            <a:lvl1pPr>
              <a:defRPr/>
            </a:lvl1pPr>
          </a:lstStyle>
          <a:p>
            <a:pPr>
              <a:defRPr/>
            </a:pPr>
            <a:fld id="{8097C54B-E64F-4374-9699-E939F8FEC7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4F737F9B-4780-4479-9801-01B43B629DEB}" type="datetime1">
              <a:rPr lang="en-US"/>
              <a:pPr>
                <a:defRPr/>
              </a:pPr>
              <a:t>19/01/2021</a:t>
            </a:fld>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5" name="Rectangle 6"/>
          <p:cNvSpPr>
            <a:spLocks noGrp="1" noChangeArrowheads="1"/>
          </p:cNvSpPr>
          <p:nvPr>
            <p:ph type="sldNum" sz="quarter" idx="12"/>
          </p:nvPr>
        </p:nvSpPr>
        <p:spPr/>
        <p:txBody>
          <a:bodyPr/>
          <a:lstStyle>
            <a:lvl1pPr>
              <a:defRPr/>
            </a:lvl1pPr>
          </a:lstStyle>
          <a:p>
            <a:pPr>
              <a:defRPr/>
            </a:pPr>
            <a:fld id="{E0529217-CD13-44CC-8CC9-BEA65B05B7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F353052-9ED4-467A-8937-9206495835D2}" type="datetime1">
              <a:rPr lang="en-US"/>
              <a:pPr>
                <a:defRPr/>
              </a:pPr>
              <a:t>19/01/2021</a:t>
            </a:fld>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4" name="Rectangle 6"/>
          <p:cNvSpPr>
            <a:spLocks noGrp="1" noChangeArrowheads="1"/>
          </p:cNvSpPr>
          <p:nvPr>
            <p:ph type="sldNum" sz="quarter" idx="12"/>
          </p:nvPr>
        </p:nvSpPr>
        <p:spPr/>
        <p:txBody>
          <a:bodyPr/>
          <a:lstStyle>
            <a:lvl1pPr>
              <a:defRPr/>
            </a:lvl1pPr>
          </a:lstStyle>
          <a:p>
            <a:pPr>
              <a:defRPr/>
            </a:pPr>
            <a:fld id="{437F7895-B856-42BE-ADF0-0725F11E62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BF84FA2-0AA4-46A3-B27F-D57DB255D4BB}" type="datetime1">
              <a:rPr lang="en-US"/>
              <a:pPr>
                <a:defRPr/>
              </a:pPr>
              <a:t>19/01/2021</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7" name="Rectangle 6"/>
          <p:cNvSpPr>
            <a:spLocks noGrp="1" noChangeArrowheads="1"/>
          </p:cNvSpPr>
          <p:nvPr>
            <p:ph type="sldNum" sz="quarter" idx="12"/>
          </p:nvPr>
        </p:nvSpPr>
        <p:spPr/>
        <p:txBody>
          <a:bodyPr/>
          <a:lstStyle>
            <a:lvl1pPr>
              <a:defRPr/>
            </a:lvl1pPr>
          </a:lstStyle>
          <a:p>
            <a:pPr>
              <a:defRPr/>
            </a:pPr>
            <a:fld id="{7BB77F97-E918-4319-BEAF-1C7C29F0DE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3D886D15-B155-4ABA-B126-39C1FE2CF9DD}" type="datetime1">
              <a:rPr lang="en-US"/>
              <a:pPr>
                <a:defRPr/>
              </a:pPr>
              <a:t>19/01/2021</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Lớp: 2/2                                                       GV: Nguyễn Thị Khỏe</a:t>
            </a:r>
          </a:p>
        </p:txBody>
      </p:sp>
      <p:sp>
        <p:nvSpPr>
          <p:cNvPr id="7" name="Rectangle 6"/>
          <p:cNvSpPr>
            <a:spLocks noGrp="1" noChangeArrowheads="1"/>
          </p:cNvSpPr>
          <p:nvPr>
            <p:ph type="sldNum" sz="quarter" idx="12"/>
          </p:nvPr>
        </p:nvSpPr>
        <p:spPr/>
        <p:txBody>
          <a:bodyPr/>
          <a:lstStyle>
            <a:lvl1pPr>
              <a:defRPr/>
            </a:lvl1pPr>
          </a:lstStyle>
          <a:p>
            <a:pPr>
              <a:defRPr/>
            </a:pPr>
            <a:fld id="{0942916A-5A89-4D98-95CC-5F6732F906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bright="100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C283E3EB-5A5B-4285-9E8F-B856D6170A20}" type="datetime1">
              <a:rPr lang="en-US"/>
              <a:pPr>
                <a:defRPr/>
              </a:pPr>
              <a:t>19/01/2021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n-US"/>
              <a:t>Lớp: 2/2                                                       GV: Nguyễn Thị Khỏe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26ACCA71-26E6-47E0-B404-C217D576CD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7.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4" descr="5304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6" name="Text Box 8"/>
          <p:cNvSpPr txBox="1">
            <a:spLocks noChangeArrowheads="1"/>
          </p:cNvSpPr>
          <p:nvPr/>
        </p:nvSpPr>
        <p:spPr bwMode="auto">
          <a:xfrm>
            <a:off x="2590800" y="2514600"/>
            <a:ext cx="4800600" cy="132343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8000" b="1" dirty="0" err="1">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rPr>
              <a:t>Chính</a:t>
            </a:r>
            <a:r>
              <a:rPr lang="en-US" sz="8000" b="1" dirty="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rPr>
              <a:t> </a:t>
            </a:r>
            <a:r>
              <a:rPr lang="en-US" sz="8000" b="1" dirty="0" err="1">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rPr>
              <a:t>tả</a:t>
            </a:r>
            <a:endParaRPr lang="en-US" sz="8000" b="1" dirty="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reflection blurRad="6350" stA="50000" endA="300" endPos="50000" dist="60007"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user\Desktop\New Folder\Tranh, anh, khung nen\Khung\christmas-vector-border16.jpg"/>
          <p:cNvPicPr>
            <a:picLocks noChangeAspect="1" noChangeArrowheads="1"/>
          </p:cNvPicPr>
          <p:nvPr/>
        </p:nvPicPr>
        <p:blipFill>
          <a:blip r:embed="rId2"/>
          <a:srcRect/>
          <a:stretch>
            <a:fillRect/>
          </a:stretch>
        </p:blipFill>
        <p:spPr bwMode="auto">
          <a:xfrm>
            <a:off x="152400" y="-304800"/>
            <a:ext cx="9296400" cy="7777163"/>
          </a:xfrm>
          <a:prstGeom prst="rect">
            <a:avLst/>
          </a:prstGeom>
          <a:noFill/>
          <a:ln w="9525">
            <a:noFill/>
            <a:miter lim="800000"/>
            <a:headEnd/>
            <a:tailEnd/>
          </a:ln>
        </p:spPr>
      </p:pic>
      <p:sp>
        <p:nvSpPr>
          <p:cNvPr id="6" name="TextBox 5"/>
          <p:cNvSpPr txBox="1">
            <a:spLocks noChangeArrowheads="1"/>
          </p:cNvSpPr>
          <p:nvPr/>
        </p:nvSpPr>
        <p:spPr bwMode="auto">
          <a:xfrm>
            <a:off x="3276600" y="4997450"/>
            <a:ext cx="6477000" cy="641350"/>
          </a:xfrm>
          <a:prstGeom prst="rect">
            <a:avLst/>
          </a:prstGeom>
          <a:noFill/>
          <a:ln w="9525">
            <a:noFill/>
            <a:miter lim="800000"/>
            <a:headEnd/>
            <a:tailEnd/>
          </a:ln>
        </p:spPr>
        <p:txBody>
          <a:bodyPr>
            <a:spAutoFit/>
          </a:bodyPr>
          <a:lstStyle/>
          <a:p>
            <a:r>
              <a:rPr lang="en-US" sz="3600" b="1">
                <a:solidFill>
                  <a:srgbClr val="3333FF"/>
                </a:solidFill>
                <a:latin typeface="Tahoma" pitchFamily="34" charset="0"/>
                <a:cs typeface="Tahoma" pitchFamily="34" charset="0"/>
              </a:rPr>
              <a:t>Hai Bà Trưng</a:t>
            </a:r>
          </a:p>
        </p:txBody>
      </p:sp>
      <p:pic>
        <p:nvPicPr>
          <p:cNvPr id="4" name="Picture 15" descr="Hai ba trưng 2"/>
          <p:cNvPicPr>
            <a:picLocks noChangeAspect="1" noChangeArrowheads="1"/>
          </p:cNvPicPr>
          <p:nvPr/>
        </p:nvPicPr>
        <p:blipFill>
          <a:blip r:embed="rId3"/>
          <a:srcRect/>
          <a:stretch>
            <a:fillRect/>
          </a:stretch>
        </p:blipFill>
        <p:spPr bwMode="auto">
          <a:xfrm>
            <a:off x="533400" y="457200"/>
            <a:ext cx="8153400" cy="4343400"/>
          </a:xfrm>
          <a:prstGeom prst="rect">
            <a:avLst/>
          </a:prstGeom>
          <a:noFill/>
          <a:ln w="38100">
            <a:solidFill>
              <a:srgbClr val="99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iterate type="lt">
                                    <p:tmPct val="0"/>
                                  </p:iterate>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iterate type="lt">
                                    <p:tmPct val="0"/>
                                  </p:iterate>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7" name="Group 23"/>
          <p:cNvGrpSpPr>
            <a:grpSpLocks/>
          </p:cNvGrpSpPr>
          <p:nvPr/>
        </p:nvGrpSpPr>
        <p:grpSpPr bwMode="auto">
          <a:xfrm>
            <a:off x="-533400" y="-304800"/>
            <a:ext cx="10439400" cy="7467600"/>
            <a:chOff x="-304800" y="-304800"/>
            <a:chExt cx="9829800" cy="7467600"/>
          </a:xfrm>
        </p:grpSpPr>
        <p:pic>
          <p:nvPicPr>
            <p:cNvPr id="19477" name="Picture 18" descr="ist2_5526923-acanthus-scroll-corner.jpg"/>
            <p:cNvPicPr>
              <a:picLocks noChangeAspect="1"/>
            </p:cNvPicPr>
            <p:nvPr/>
          </p:nvPicPr>
          <p:blipFill>
            <a:blip r:embed="rId3"/>
            <a:srcRect/>
            <a:stretch>
              <a:fillRect/>
            </a:stretch>
          </p:blipFill>
          <p:spPr bwMode="auto">
            <a:xfrm rot="10800000">
              <a:off x="-228599" y="-304800"/>
              <a:ext cx="3048000" cy="3056042"/>
            </a:xfrm>
            <a:prstGeom prst="rect">
              <a:avLst/>
            </a:prstGeom>
            <a:noFill/>
            <a:ln w="9525">
              <a:noFill/>
              <a:miter lim="800000"/>
              <a:headEnd/>
              <a:tailEnd/>
            </a:ln>
          </p:spPr>
        </p:pic>
        <p:pic>
          <p:nvPicPr>
            <p:cNvPr id="19478" name="Picture 17" descr="ist2_5526923-acanthus-scroll-corner.jpg"/>
            <p:cNvPicPr>
              <a:picLocks noChangeAspect="1"/>
            </p:cNvPicPr>
            <p:nvPr/>
          </p:nvPicPr>
          <p:blipFill>
            <a:blip r:embed="rId3"/>
            <a:srcRect/>
            <a:stretch>
              <a:fillRect/>
            </a:stretch>
          </p:blipFill>
          <p:spPr bwMode="auto">
            <a:xfrm rot="5400000">
              <a:off x="-419100" y="4229100"/>
              <a:ext cx="3048000" cy="2819400"/>
            </a:xfrm>
            <a:prstGeom prst="rect">
              <a:avLst/>
            </a:prstGeom>
            <a:noFill/>
            <a:ln w="9525">
              <a:noFill/>
              <a:miter lim="800000"/>
              <a:headEnd/>
              <a:tailEnd/>
            </a:ln>
          </p:spPr>
        </p:pic>
        <p:pic>
          <p:nvPicPr>
            <p:cNvPr id="19479" name="Picture 16" descr="ist2_5526923-acanthus-scroll-corner.jpg"/>
            <p:cNvPicPr>
              <a:picLocks noChangeAspect="1"/>
            </p:cNvPicPr>
            <p:nvPr/>
          </p:nvPicPr>
          <p:blipFill>
            <a:blip r:embed="rId3"/>
            <a:srcRect/>
            <a:stretch>
              <a:fillRect/>
            </a:stretch>
          </p:blipFill>
          <p:spPr bwMode="auto">
            <a:xfrm rot="-5400000">
              <a:off x="6396779" y="-232621"/>
              <a:ext cx="3048000" cy="3056042"/>
            </a:xfrm>
            <a:prstGeom prst="rect">
              <a:avLst/>
            </a:prstGeom>
            <a:noFill/>
            <a:ln w="9525">
              <a:noFill/>
              <a:miter lim="800000"/>
              <a:headEnd/>
              <a:tailEnd/>
            </a:ln>
          </p:spPr>
        </p:pic>
        <p:pic>
          <p:nvPicPr>
            <p:cNvPr id="19480" name="Picture 10" descr="ist2_5526923-acanthus-scroll-corner.jpg"/>
            <p:cNvPicPr>
              <a:picLocks noChangeAspect="1"/>
            </p:cNvPicPr>
            <p:nvPr/>
          </p:nvPicPr>
          <p:blipFill>
            <a:blip r:embed="rId3"/>
            <a:srcRect/>
            <a:stretch>
              <a:fillRect/>
            </a:stretch>
          </p:blipFill>
          <p:spPr bwMode="auto">
            <a:xfrm>
              <a:off x="6477000" y="4030558"/>
              <a:ext cx="3048000" cy="3056042"/>
            </a:xfrm>
            <a:prstGeom prst="rect">
              <a:avLst/>
            </a:prstGeom>
            <a:noFill/>
            <a:ln w="9525">
              <a:noFill/>
              <a:miter lim="800000"/>
              <a:headEnd/>
              <a:tailEnd/>
            </a:ln>
          </p:spPr>
        </p:pic>
      </p:grpSp>
      <p:sp>
        <p:nvSpPr>
          <p:cNvPr id="19460" name="TextBox 4"/>
          <p:cNvSpPr txBox="1">
            <a:spLocks noChangeArrowheads="1"/>
          </p:cNvSpPr>
          <p:nvPr/>
        </p:nvSpPr>
        <p:spPr bwMode="auto">
          <a:xfrm>
            <a:off x="3779838" y="381000"/>
            <a:ext cx="4525962" cy="519113"/>
          </a:xfrm>
          <a:prstGeom prst="rect">
            <a:avLst/>
          </a:prstGeom>
          <a:noFill/>
          <a:ln w="9525">
            <a:noFill/>
            <a:miter lim="800000"/>
            <a:headEnd/>
            <a:tailEnd/>
          </a:ln>
        </p:spPr>
        <p:txBody>
          <a:bodyPr>
            <a:spAutoFit/>
          </a:bodyPr>
          <a:lstStyle/>
          <a:p>
            <a:r>
              <a:rPr lang="en-US" sz="2800" b="1">
                <a:solidFill>
                  <a:srgbClr val="FF0000"/>
                </a:solidFill>
                <a:latin typeface="HP001 4 hàng"/>
              </a:rPr>
              <a:t>Hai Bà Trưng</a:t>
            </a:r>
          </a:p>
        </p:txBody>
      </p:sp>
      <p:sp>
        <p:nvSpPr>
          <p:cNvPr id="4101" name="TextBox 5"/>
          <p:cNvSpPr txBox="1">
            <a:spLocks noChangeArrowheads="1"/>
          </p:cNvSpPr>
          <p:nvPr/>
        </p:nvSpPr>
        <p:spPr bwMode="auto">
          <a:xfrm>
            <a:off x="131763" y="1524000"/>
            <a:ext cx="9296400" cy="4483100"/>
          </a:xfrm>
          <a:prstGeom prst="rect">
            <a:avLst/>
          </a:prstGeom>
          <a:noFill/>
          <a:ln w="9525">
            <a:noFill/>
            <a:miter lim="800000"/>
            <a:headEnd/>
            <a:tailEnd/>
          </a:ln>
        </p:spPr>
        <p:txBody>
          <a:bodyPr>
            <a:spAutoFit/>
          </a:bodyPr>
          <a:lstStyle/>
          <a:p>
            <a:pPr>
              <a:lnSpc>
                <a:spcPct val="150000"/>
              </a:lnSpc>
            </a:pPr>
            <a:r>
              <a:rPr lang="en-US" sz="3200" b="1">
                <a:latin typeface="HP001 4 hàng"/>
              </a:rPr>
              <a:t>   Thành trì của giặc lần lượt sụp đổ dưới chân của đoàn quân khởi nghĩa. Tô Định ôm đầu chạy về nước. Đất nước ta sạch bóng quân thù. Hai Bà Trưng trở thành hai vị anh hùng chống ngoại xâm đầu tiên trong lịch sử nước nhà.</a:t>
            </a:r>
            <a:endParaRPr lang="en-US" sz="2800" b="1" i="1">
              <a:latin typeface="HP001 4 hàng"/>
            </a:endParaRPr>
          </a:p>
        </p:txBody>
      </p:sp>
      <p:cxnSp>
        <p:nvCxnSpPr>
          <p:cNvPr id="25" name="Straight Connector 24"/>
          <p:cNvCxnSpPr/>
          <p:nvPr/>
        </p:nvCxnSpPr>
        <p:spPr>
          <a:xfrm>
            <a:off x="3200400" y="3621881"/>
            <a:ext cx="579438"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46279" y="2832279"/>
            <a:ext cx="1387921"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19467" name="TextBox 5"/>
          <p:cNvSpPr txBox="1">
            <a:spLocks noChangeArrowheads="1"/>
          </p:cNvSpPr>
          <p:nvPr/>
        </p:nvSpPr>
        <p:spPr bwMode="auto">
          <a:xfrm>
            <a:off x="676275" y="5880100"/>
            <a:ext cx="838200" cy="830263"/>
          </a:xfrm>
          <a:prstGeom prst="rect">
            <a:avLst/>
          </a:prstGeom>
          <a:noFill/>
          <a:ln w="9525">
            <a:noFill/>
            <a:miter lim="800000"/>
            <a:headEnd/>
            <a:tailEnd/>
          </a:ln>
        </p:spPr>
        <p:txBody>
          <a:bodyPr>
            <a:spAutoFit/>
          </a:bodyPr>
          <a:lstStyle/>
          <a:p>
            <a:pPr>
              <a:lnSpc>
                <a:spcPct val="150000"/>
              </a:lnSpc>
            </a:pPr>
            <a:r>
              <a:rPr lang="en-US" sz="2000" b="1">
                <a:solidFill>
                  <a:srgbClr val="FF0000"/>
                </a:solidFill>
                <a:latin typeface="HP001 4 hàng"/>
              </a:rPr>
              <a:t> </a:t>
            </a:r>
            <a:r>
              <a:rPr lang="en-US" sz="3200" b="1">
                <a:solidFill>
                  <a:srgbClr val="FF0000"/>
                </a:solidFill>
                <a:latin typeface="HP001 4 hàng"/>
              </a:rPr>
              <a:t>                                               </a:t>
            </a:r>
          </a:p>
        </p:txBody>
      </p:sp>
      <p:sp>
        <p:nvSpPr>
          <p:cNvPr id="19468" name="TextBox 5"/>
          <p:cNvSpPr txBox="1">
            <a:spLocks noChangeArrowheads="1"/>
          </p:cNvSpPr>
          <p:nvPr/>
        </p:nvSpPr>
        <p:spPr bwMode="auto">
          <a:xfrm>
            <a:off x="3613150" y="5886450"/>
            <a:ext cx="838200" cy="830263"/>
          </a:xfrm>
          <a:prstGeom prst="rect">
            <a:avLst/>
          </a:prstGeom>
          <a:noFill/>
          <a:ln w="9525">
            <a:noFill/>
            <a:miter lim="800000"/>
            <a:headEnd/>
            <a:tailEnd/>
          </a:ln>
        </p:spPr>
        <p:txBody>
          <a:bodyPr>
            <a:spAutoFit/>
          </a:bodyPr>
          <a:lstStyle/>
          <a:p>
            <a:pPr>
              <a:lnSpc>
                <a:spcPct val="150000"/>
              </a:lnSpc>
            </a:pPr>
            <a:r>
              <a:rPr lang="en-US" sz="2000" b="1">
                <a:solidFill>
                  <a:srgbClr val="FF0000"/>
                </a:solidFill>
                <a:latin typeface="HP001 4 hàng"/>
              </a:rPr>
              <a:t> </a:t>
            </a:r>
            <a:r>
              <a:rPr lang="en-US" sz="3200" b="1">
                <a:solidFill>
                  <a:srgbClr val="FF0000"/>
                </a:solidFill>
                <a:latin typeface="HP001 4 hàng"/>
              </a:rPr>
              <a:t>                                               </a:t>
            </a:r>
          </a:p>
        </p:txBody>
      </p:sp>
      <p:sp>
        <p:nvSpPr>
          <p:cNvPr id="26" name="TextBox 5"/>
          <p:cNvSpPr txBox="1">
            <a:spLocks noChangeArrowheads="1"/>
          </p:cNvSpPr>
          <p:nvPr/>
        </p:nvSpPr>
        <p:spPr bwMode="auto">
          <a:xfrm>
            <a:off x="5461000" y="3522663"/>
            <a:ext cx="990600" cy="830262"/>
          </a:xfrm>
          <a:prstGeom prst="rect">
            <a:avLst/>
          </a:prstGeom>
          <a:noFill/>
          <a:ln w="9525">
            <a:noFill/>
            <a:miter lim="800000"/>
            <a:headEnd/>
            <a:tailEnd/>
          </a:ln>
        </p:spPr>
        <p:txBody>
          <a:bodyPr>
            <a:spAutoFit/>
          </a:bodyPr>
          <a:lstStyle/>
          <a:p>
            <a:pPr>
              <a:lnSpc>
                <a:spcPct val="150000"/>
              </a:lnSpc>
            </a:pPr>
            <a:r>
              <a:rPr lang="en-US" sz="2000" b="1">
                <a:solidFill>
                  <a:srgbClr val="FF0000"/>
                </a:solidFill>
                <a:latin typeface="HP001 4 hàng"/>
              </a:rPr>
              <a:t> </a:t>
            </a:r>
            <a:r>
              <a:rPr lang="en-US" sz="3200" b="1">
                <a:solidFill>
                  <a:srgbClr val="FF0000"/>
                </a:solidFill>
                <a:latin typeface="HP001 4 hàng"/>
              </a:rPr>
              <a:t>                                              </a:t>
            </a:r>
          </a:p>
        </p:txBody>
      </p:sp>
      <p:cxnSp>
        <p:nvCxnSpPr>
          <p:cNvPr id="35" name="Straight Connector 34"/>
          <p:cNvCxnSpPr/>
          <p:nvPr/>
        </p:nvCxnSpPr>
        <p:spPr>
          <a:xfrm>
            <a:off x="1037942" y="4357688"/>
            <a:ext cx="2452177"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34" name="TextBox 5"/>
          <p:cNvSpPr txBox="1">
            <a:spLocks noChangeArrowheads="1"/>
          </p:cNvSpPr>
          <p:nvPr/>
        </p:nvSpPr>
        <p:spPr bwMode="auto">
          <a:xfrm>
            <a:off x="346075" y="5721350"/>
            <a:ext cx="990600" cy="830263"/>
          </a:xfrm>
          <a:prstGeom prst="rect">
            <a:avLst/>
          </a:prstGeom>
          <a:noFill/>
          <a:ln w="9525">
            <a:noFill/>
            <a:miter lim="800000"/>
            <a:headEnd/>
            <a:tailEnd/>
          </a:ln>
        </p:spPr>
        <p:txBody>
          <a:bodyPr>
            <a:spAutoFit/>
          </a:bodyPr>
          <a:lstStyle/>
          <a:p>
            <a:pPr>
              <a:lnSpc>
                <a:spcPct val="150000"/>
              </a:lnSpc>
            </a:pPr>
            <a:r>
              <a:rPr lang="en-US" sz="2000" b="1">
                <a:solidFill>
                  <a:srgbClr val="FF0000"/>
                </a:solidFill>
                <a:latin typeface="HP001 4 hàng"/>
              </a:rPr>
              <a:t> </a:t>
            </a:r>
            <a:r>
              <a:rPr lang="en-US" sz="3200" b="1">
                <a:solidFill>
                  <a:srgbClr val="FF0000"/>
                </a:solidFill>
                <a:latin typeface="HP001 4 hàng"/>
              </a:rPr>
              <a:t>                                              </a:t>
            </a:r>
          </a:p>
        </p:txBody>
      </p:sp>
      <p:cxnSp>
        <p:nvCxnSpPr>
          <p:cNvPr id="42" name="Straight Connector 41"/>
          <p:cNvCxnSpPr/>
          <p:nvPr/>
        </p:nvCxnSpPr>
        <p:spPr>
          <a:xfrm>
            <a:off x="612775" y="2209800"/>
            <a:ext cx="1139825" cy="0"/>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amond(in)">
                                      <p:cBhvr>
                                        <p:cTn id="7" dur="2000"/>
                                        <p:tgtEl>
                                          <p:spTgt spid="4101"/>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0" fill="hold"/>
                                        <p:tgtEl>
                                          <p:spTgt spid="26"/>
                                        </p:tgtEl>
                                        <p:attrNameLst>
                                          <p:attrName>ppt_x</p:attrName>
                                        </p:attrNameLst>
                                      </p:cBhvr>
                                      <p:tavLst>
                                        <p:tav tm="0">
                                          <p:val>
                                            <p:strVal val="0-#ppt_w/2"/>
                                          </p:val>
                                        </p:tav>
                                        <p:tav tm="100000">
                                          <p:val>
                                            <p:strVal val="#ppt_x"/>
                                          </p:val>
                                        </p:tav>
                                      </p:tavLst>
                                    </p:anim>
                                    <p:anim calcmode="lin" valueType="num">
                                      <p:cBhvr additive="base">
                                        <p:cTn id="12" dur="5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0" fill="hold"/>
                                        <p:tgtEl>
                                          <p:spTgt spid="34"/>
                                        </p:tgtEl>
                                        <p:attrNameLst>
                                          <p:attrName>ppt_x</p:attrName>
                                        </p:attrNameLst>
                                      </p:cBhvr>
                                      <p:tavLst>
                                        <p:tav tm="0">
                                          <p:val>
                                            <p:strVal val="0-#ppt_w/2"/>
                                          </p:val>
                                        </p:tav>
                                        <p:tav tm="100000">
                                          <p:val>
                                            <p:strVal val="#ppt_x"/>
                                          </p:val>
                                        </p:tav>
                                      </p:tavLst>
                                    </p:anim>
                                    <p:anim calcmode="lin" valueType="num">
                                      <p:cBhvr additive="base">
                                        <p:cTn id="27" dur="5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strips(downLeft)">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26"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Picture 7" descr="1 (44).jpg"/>
          <p:cNvPicPr>
            <a:picLocks noChangeAspect="1"/>
          </p:cNvPicPr>
          <p:nvPr/>
        </p:nvPicPr>
        <p:blipFill>
          <a:blip r:embed="rId3"/>
          <a:srcRect/>
          <a:stretch>
            <a:fillRect/>
          </a:stretch>
        </p:blipFill>
        <p:spPr bwMode="auto">
          <a:xfrm>
            <a:off x="0" y="0"/>
            <a:ext cx="5143500" cy="6858000"/>
          </a:xfrm>
          <a:prstGeom prst="rect">
            <a:avLst/>
          </a:prstGeom>
          <a:noFill/>
          <a:ln w="9525">
            <a:noFill/>
            <a:miter lim="800000"/>
            <a:headEnd/>
            <a:tailEnd/>
          </a:ln>
        </p:spPr>
      </p:pic>
      <p:pic>
        <p:nvPicPr>
          <p:cNvPr id="21506" name="Picture 17" descr="1 (44).jpg"/>
          <p:cNvPicPr>
            <a:picLocks noChangeAspect="1"/>
          </p:cNvPicPr>
          <p:nvPr/>
        </p:nvPicPr>
        <p:blipFill>
          <a:blip r:embed="rId3"/>
          <a:srcRect/>
          <a:stretch>
            <a:fillRect/>
          </a:stretch>
        </p:blipFill>
        <p:spPr bwMode="auto">
          <a:xfrm>
            <a:off x="3848100" y="0"/>
            <a:ext cx="5295900" cy="6858000"/>
          </a:xfrm>
          <a:prstGeom prst="rect">
            <a:avLst/>
          </a:prstGeom>
          <a:noFill/>
          <a:ln w="9525">
            <a:noFill/>
            <a:miter lim="800000"/>
            <a:headEnd/>
            <a:tailEnd/>
          </a:ln>
        </p:spPr>
      </p:pic>
      <p:sp>
        <p:nvSpPr>
          <p:cNvPr id="19" name="Rectangle 18"/>
          <p:cNvSpPr/>
          <p:nvPr/>
        </p:nvSpPr>
        <p:spPr>
          <a:xfrm>
            <a:off x="3581400" y="4267200"/>
            <a:ext cx="2362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6"/>
          <p:cNvSpPr txBox="1">
            <a:spLocks noChangeArrowheads="1"/>
          </p:cNvSpPr>
          <p:nvPr/>
        </p:nvSpPr>
        <p:spPr bwMode="auto">
          <a:xfrm>
            <a:off x="982663" y="288925"/>
            <a:ext cx="7018337" cy="5578475"/>
          </a:xfrm>
          <a:prstGeom prst="rect">
            <a:avLst/>
          </a:prstGeom>
          <a:noFill/>
          <a:ln w="9525">
            <a:noFill/>
            <a:miter lim="800000"/>
            <a:headEnd/>
            <a:tailEnd/>
          </a:ln>
        </p:spPr>
        <p:txBody>
          <a:bodyPr>
            <a:spAutoFit/>
          </a:bodyPr>
          <a:lstStyle/>
          <a:p>
            <a:pPr algn="ctr">
              <a:lnSpc>
                <a:spcPct val="150000"/>
              </a:lnSpc>
            </a:pPr>
            <a:r>
              <a:rPr lang="en-US" sz="6000" b="1">
                <a:solidFill>
                  <a:srgbClr val="222268"/>
                </a:solidFill>
                <a:latin typeface="HP001 4 hàng"/>
              </a:rPr>
              <a:t>sụp đổ</a:t>
            </a:r>
          </a:p>
          <a:p>
            <a:pPr algn="ctr">
              <a:lnSpc>
                <a:spcPct val="150000"/>
              </a:lnSpc>
            </a:pPr>
            <a:r>
              <a:rPr lang="en-US" sz="6000" b="1">
                <a:solidFill>
                  <a:srgbClr val="222268"/>
                </a:solidFill>
                <a:latin typeface="HP001 4 hàng"/>
              </a:rPr>
              <a:t>khởi nghĩa</a:t>
            </a:r>
          </a:p>
          <a:p>
            <a:pPr algn="ctr">
              <a:lnSpc>
                <a:spcPct val="150000"/>
              </a:lnSpc>
            </a:pPr>
            <a:r>
              <a:rPr lang="en-US" sz="6000" b="1">
                <a:solidFill>
                  <a:srgbClr val="222268"/>
                </a:solidFill>
                <a:latin typeface="HP001 4 hàng"/>
              </a:rPr>
              <a:t>sạch bóng</a:t>
            </a:r>
          </a:p>
          <a:p>
            <a:pPr algn="ctr">
              <a:lnSpc>
                <a:spcPct val="150000"/>
              </a:lnSpc>
            </a:pPr>
            <a:r>
              <a:rPr lang="en-US" sz="6000" b="1">
                <a:solidFill>
                  <a:srgbClr val="222268"/>
                </a:solidFill>
                <a:latin typeface="HP001 4 hàng"/>
              </a:rPr>
              <a:t>chống ngoại xâm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ELF1C"/>
          <p:cNvPicPr>
            <a:picLocks noChangeAspect="1" noChangeArrowheads="1"/>
          </p:cNvPicPr>
          <p:nvPr/>
        </p:nvPicPr>
        <p:blipFill>
          <a:blip r:embed="rId2"/>
          <a:srcRect/>
          <a:stretch>
            <a:fillRect/>
          </a:stretch>
        </p:blipFill>
        <p:spPr bwMode="auto">
          <a:xfrm>
            <a:off x="849313" y="2093913"/>
            <a:ext cx="5856287" cy="4002087"/>
          </a:xfrm>
          <a:prstGeom prst="rect">
            <a:avLst/>
          </a:prstGeom>
          <a:noFill/>
          <a:ln w="9525">
            <a:noFill/>
            <a:miter lim="800000"/>
            <a:headEnd/>
            <a:tailEnd/>
          </a:ln>
        </p:spPr>
      </p:pic>
      <p:sp>
        <p:nvSpPr>
          <p:cNvPr id="23554" name="Rectangle 2"/>
          <p:cNvSpPr>
            <a:spLocks noGrp="1" noChangeArrowheads="1"/>
          </p:cNvSpPr>
          <p:nvPr>
            <p:ph type="title"/>
          </p:nvPr>
        </p:nvSpPr>
        <p:spPr>
          <a:xfrm>
            <a:off x="1981200" y="990600"/>
            <a:ext cx="5410200" cy="1143000"/>
          </a:xfrm>
        </p:spPr>
        <p:txBody>
          <a:bodyPr/>
          <a:lstStyle/>
          <a:p>
            <a:r>
              <a:rPr lang="en-US" sz="5400" b="1" smtClean="0">
                <a:solidFill>
                  <a:srgbClr val="FF3300"/>
                </a:solidFill>
              </a:rPr>
              <a:t>Viết từ khó:</a:t>
            </a:r>
          </a:p>
        </p:txBody>
      </p:sp>
      <p:sp>
        <p:nvSpPr>
          <p:cNvPr id="23555" name="Rectangle 5">
            <a:hlinkClick r:id="rId3" action="ppaction://hlinksldjump"/>
          </p:cNvPr>
          <p:cNvSpPr>
            <a:spLocks noChangeArrowheads="1"/>
          </p:cNvSpPr>
          <p:nvPr/>
        </p:nvSpPr>
        <p:spPr bwMode="auto">
          <a:xfrm>
            <a:off x="2743200" y="2209800"/>
            <a:ext cx="3810000" cy="2514600"/>
          </a:xfrm>
          <a:prstGeom prst="rect">
            <a:avLst/>
          </a:prstGeom>
          <a:solidFill>
            <a:schemeClr val="tx2"/>
          </a:solidFill>
          <a:ln w="57150" cmpd="thinThick">
            <a:solidFill>
              <a:srgbClr val="CCFF66"/>
            </a:solidFill>
            <a:miter lim="800000"/>
            <a:headEnd/>
            <a:tailEnd/>
          </a:ln>
        </p:spPr>
        <p:txBody>
          <a:bodyPr wrap="none" anchor="ctr"/>
          <a:lstStyle/>
          <a:p>
            <a:pPr algn="ctr"/>
            <a:endParaRPr lang="en-US" b="1">
              <a:solidFill>
                <a:srgbClr val="99CC00"/>
              </a:solidFill>
              <a:latin typeface=".VnAvant" pitchFamily="34" charset="0"/>
            </a:endParaRPr>
          </a:p>
        </p:txBody>
      </p:sp>
      <p:sp>
        <p:nvSpPr>
          <p:cNvPr id="23556" name="TextBox 6"/>
          <p:cNvSpPr txBox="1">
            <a:spLocks noChangeArrowheads="1"/>
          </p:cNvSpPr>
          <p:nvPr/>
        </p:nvSpPr>
        <p:spPr bwMode="auto">
          <a:xfrm>
            <a:off x="2819400" y="1981200"/>
            <a:ext cx="3886200" cy="2586038"/>
          </a:xfrm>
          <a:prstGeom prst="rect">
            <a:avLst/>
          </a:prstGeom>
          <a:noFill/>
          <a:ln w="9525">
            <a:noFill/>
            <a:miter lim="800000"/>
            <a:headEnd/>
            <a:tailEnd/>
          </a:ln>
        </p:spPr>
        <p:txBody>
          <a:bodyPr>
            <a:spAutoFit/>
          </a:bodyPr>
          <a:lstStyle/>
          <a:p>
            <a:pPr>
              <a:lnSpc>
                <a:spcPct val="150000"/>
              </a:lnSpc>
            </a:pPr>
            <a:r>
              <a:rPr lang="en-US" sz="5400" b="1">
                <a:solidFill>
                  <a:schemeClr val="bg1"/>
                </a:solidFill>
                <a:latin typeface="HP001 4 hàng"/>
              </a:rPr>
              <a:t>sụp đổ</a:t>
            </a:r>
          </a:p>
          <a:p>
            <a:pPr>
              <a:lnSpc>
                <a:spcPct val="150000"/>
              </a:lnSpc>
            </a:pPr>
            <a:r>
              <a:rPr lang="en-US" sz="5400" b="1">
                <a:solidFill>
                  <a:schemeClr val="bg1"/>
                </a:solidFill>
                <a:latin typeface="HP001 4 hàng"/>
              </a:rPr>
              <a:t>khởi nghĩa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4" descr="1 (11).jpg"/>
          <p:cNvPicPr>
            <a:picLocks noChangeAspect="1"/>
          </p:cNvPicPr>
          <p:nvPr/>
        </p:nvPicPr>
        <p:blipFill>
          <a:blip r:embed="rId3"/>
          <a:srcRect/>
          <a:stretch>
            <a:fillRect/>
          </a:stretch>
        </p:blipFill>
        <p:spPr bwMode="auto">
          <a:xfrm>
            <a:off x="-44450" y="0"/>
            <a:ext cx="9144000" cy="6858000"/>
          </a:xfrm>
          <a:prstGeom prst="rect">
            <a:avLst/>
          </a:prstGeom>
          <a:noFill/>
          <a:ln w="9525">
            <a:noFill/>
            <a:miter lim="800000"/>
            <a:headEnd/>
            <a:tailEnd/>
          </a:ln>
        </p:spPr>
      </p:pic>
      <p:pic>
        <p:nvPicPr>
          <p:cNvPr id="24578" name="Picture 4" descr="ELF1C"/>
          <p:cNvPicPr>
            <a:picLocks noChangeAspect="1" noChangeArrowheads="1"/>
          </p:cNvPicPr>
          <p:nvPr/>
        </p:nvPicPr>
        <p:blipFill>
          <a:blip r:embed="rId4"/>
          <a:srcRect/>
          <a:stretch>
            <a:fillRect/>
          </a:stretch>
        </p:blipFill>
        <p:spPr bwMode="auto">
          <a:xfrm>
            <a:off x="849313" y="2093913"/>
            <a:ext cx="5856287" cy="4002087"/>
          </a:xfrm>
          <a:prstGeom prst="rect">
            <a:avLst/>
          </a:prstGeom>
          <a:noFill/>
          <a:ln w="9525">
            <a:noFill/>
            <a:miter lim="800000"/>
            <a:headEnd/>
            <a:tailEnd/>
          </a:ln>
        </p:spPr>
      </p:pic>
      <p:sp>
        <p:nvSpPr>
          <p:cNvPr id="12" name="Rectangle 5">
            <a:hlinkClick r:id="rId5" action="ppaction://hlinksldjump"/>
          </p:cNvPr>
          <p:cNvSpPr>
            <a:spLocks noChangeArrowheads="1"/>
          </p:cNvSpPr>
          <p:nvPr/>
        </p:nvSpPr>
        <p:spPr bwMode="auto">
          <a:xfrm>
            <a:off x="2743200" y="2209800"/>
            <a:ext cx="3810000" cy="2514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b="1">
              <a:solidFill>
                <a:srgbClr val="99CC00"/>
              </a:solidFill>
              <a:latin typeface=".VnAvant" pitchFamily="34" charset="0"/>
            </a:endParaRPr>
          </a:p>
        </p:txBody>
      </p:sp>
      <p:sp>
        <p:nvSpPr>
          <p:cNvPr id="11" name="TextBox 6"/>
          <p:cNvSpPr txBox="1">
            <a:spLocks noChangeArrowheads="1"/>
          </p:cNvSpPr>
          <p:nvPr/>
        </p:nvSpPr>
        <p:spPr bwMode="auto">
          <a:xfrm>
            <a:off x="2554288" y="2133600"/>
            <a:ext cx="5334000" cy="3832225"/>
          </a:xfrm>
          <a:prstGeom prst="rect">
            <a:avLst/>
          </a:prstGeom>
          <a:noFill/>
          <a:ln w="9525">
            <a:noFill/>
            <a:miter lim="800000"/>
            <a:headEnd/>
            <a:tailEnd/>
          </a:ln>
        </p:spPr>
        <p:txBody>
          <a:bodyPr>
            <a:spAutoFit/>
          </a:bodyPr>
          <a:lstStyle/>
          <a:p>
            <a:pPr>
              <a:lnSpc>
                <a:spcPct val="150000"/>
              </a:lnSpc>
            </a:pPr>
            <a:r>
              <a:rPr lang="en-US" sz="5400" b="1">
                <a:solidFill>
                  <a:srgbClr val="FF0000"/>
                </a:solidFill>
                <a:latin typeface="HP001 4 hang 1 ô ly"/>
              </a:rPr>
              <a:t> sạch bóng</a:t>
            </a:r>
          </a:p>
          <a:p>
            <a:pPr>
              <a:lnSpc>
                <a:spcPct val="150000"/>
              </a:lnSpc>
            </a:pPr>
            <a:r>
              <a:rPr lang="en-US" sz="5400" b="1">
                <a:solidFill>
                  <a:srgbClr val="FF0000"/>
                </a:solidFill>
                <a:latin typeface="HP001 4 hang 1 ô ly"/>
              </a:rPr>
              <a:t> ngoại xâm</a:t>
            </a:r>
          </a:p>
          <a:p>
            <a:pPr>
              <a:lnSpc>
                <a:spcPct val="150000"/>
              </a:lnSpc>
            </a:pPr>
            <a:endParaRPr lang="en-US" sz="5400" b="1">
              <a:solidFill>
                <a:srgbClr val="FF0000"/>
              </a:solidFill>
              <a:latin typeface="HP001 4 hang 1 ô l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9" descr="1 (2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6626" name="Picture 5" descr="tu_the_ngoi_viet%20(1)"/>
          <p:cNvPicPr>
            <a:picLocks noChangeAspect="1" noChangeArrowheads="1"/>
          </p:cNvPicPr>
          <p:nvPr/>
        </p:nvPicPr>
        <p:blipFill>
          <a:blip r:embed="rId3"/>
          <a:srcRect/>
          <a:stretch>
            <a:fillRect/>
          </a:stretch>
        </p:blipFill>
        <p:spPr bwMode="auto">
          <a:xfrm>
            <a:off x="3657600" y="4114800"/>
            <a:ext cx="2133600" cy="2489200"/>
          </a:xfrm>
          <a:prstGeom prst="rect">
            <a:avLst/>
          </a:prstGeom>
          <a:noFill/>
          <a:ln w="9525">
            <a:noFill/>
            <a:miter lim="800000"/>
            <a:headEnd/>
            <a:tailEnd/>
          </a:ln>
        </p:spPr>
      </p:pic>
      <p:sp>
        <p:nvSpPr>
          <p:cNvPr id="6" name="TextBox 5"/>
          <p:cNvSpPr txBox="1"/>
          <p:nvPr/>
        </p:nvSpPr>
        <p:spPr>
          <a:xfrm>
            <a:off x="1828800" y="457200"/>
            <a:ext cx="5715000" cy="646331"/>
          </a:xfrm>
          <a:prstGeom prst="rect">
            <a:avLst/>
          </a:prstGeom>
          <a:noFill/>
        </p:spPr>
        <p:txBody>
          <a:bodyPr>
            <a:spAutoFit/>
          </a:bodyPr>
          <a:lstStyle/>
          <a:p>
            <a:pPr>
              <a:defRPr/>
            </a:pPr>
            <a:r>
              <a:rPr lang="en-US" sz="3600" b="1" dirty="0" err="1">
                <a:effectLst>
                  <a:glow rad="101600">
                    <a:srgbClr val="FFFF00">
                      <a:alpha val="60000"/>
                    </a:srgbClr>
                  </a:glow>
                </a:effectLst>
                <a:latin typeface="Tahoma" pitchFamily="34" charset="0"/>
                <a:ea typeface="Tahoma" pitchFamily="34" charset="0"/>
                <a:cs typeface="Tahoma" pitchFamily="34" charset="0"/>
              </a:rPr>
              <a:t>Tư</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thế</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ngồi</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khi</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viết</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bài</a:t>
            </a:r>
            <a:endParaRPr lang="en-US" sz="3600" b="1" dirty="0">
              <a:effectLst>
                <a:glow rad="101600">
                  <a:srgbClr val="FFFF00">
                    <a:alpha val="60000"/>
                  </a:srgbClr>
                </a:glow>
              </a:effectLst>
              <a:latin typeface="Tahoma" pitchFamily="34" charset="0"/>
              <a:ea typeface="Tahoma" pitchFamily="34" charset="0"/>
              <a:cs typeface="Tahoma" pitchFamily="34" charset="0"/>
            </a:endParaRPr>
          </a:p>
        </p:txBody>
      </p:sp>
      <p:sp>
        <p:nvSpPr>
          <p:cNvPr id="26628" name="Rectangle 2"/>
          <p:cNvSpPr>
            <a:spLocks noGrp="1" noChangeArrowheads="1"/>
          </p:cNvSpPr>
          <p:nvPr>
            <p:ph type="title"/>
          </p:nvPr>
        </p:nvSpPr>
        <p:spPr>
          <a:xfrm>
            <a:off x="1752600" y="1371600"/>
            <a:ext cx="7162800" cy="2819400"/>
          </a:xfrm>
        </p:spPr>
        <p:txBody>
          <a:bodyPr/>
          <a:lstStyle/>
          <a:p>
            <a:pPr algn="l" eaLnBrk="1" hangingPunct="1">
              <a:lnSpc>
                <a:spcPct val="150000"/>
              </a:lnSpc>
            </a:pPr>
            <a:r>
              <a:rPr lang="en-US" sz="2800" b="1" smtClean="0">
                <a:solidFill>
                  <a:schemeClr val="accent2"/>
                </a:solidFill>
              </a:rPr>
              <a:t>- Lưng thẳng, không tì ngực vào bàn.</a:t>
            </a:r>
            <a:br>
              <a:rPr lang="en-US" sz="2800" b="1" smtClean="0">
                <a:solidFill>
                  <a:schemeClr val="accent2"/>
                </a:solidFill>
              </a:rPr>
            </a:br>
            <a:r>
              <a:rPr lang="en-US" sz="2800" b="1" smtClean="0">
                <a:solidFill>
                  <a:schemeClr val="accent2"/>
                </a:solidFill>
              </a:rPr>
              <a:t>- Đầu hơi cúi. Mắt cách vở khoảng 25cm.</a:t>
            </a:r>
            <a:br>
              <a:rPr lang="en-US" sz="2800" b="1" smtClean="0">
                <a:solidFill>
                  <a:schemeClr val="accent2"/>
                </a:solidFill>
              </a:rPr>
            </a:br>
            <a:r>
              <a:rPr lang="en-US" sz="2800" b="1" smtClean="0">
                <a:solidFill>
                  <a:schemeClr val="accent2"/>
                </a:solidFill>
              </a:rPr>
              <a:t>- Tay trái tì nhẹ lên mép vở để giữ.</a:t>
            </a:r>
            <a:br>
              <a:rPr lang="en-US" sz="2800" b="1" smtClean="0">
                <a:solidFill>
                  <a:schemeClr val="accent2"/>
                </a:solidFill>
              </a:rPr>
            </a:br>
            <a:r>
              <a:rPr lang="en-US" sz="2800" b="1" smtClean="0">
                <a:solidFill>
                  <a:schemeClr val="accent2"/>
                </a:solidFill>
              </a:rPr>
              <a:t>- Hai chân để song song, thoải mái.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10.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Text Box 8"/>
          <p:cNvSpPr txBox="1">
            <a:spLocks noChangeArrowheads="1"/>
          </p:cNvSpPr>
          <p:nvPr/>
        </p:nvSpPr>
        <p:spPr bwMode="auto">
          <a:xfrm>
            <a:off x="2133600" y="1630501"/>
            <a:ext cx="4800600" cy="3170099"/>
          </a:xfrm>
          <a:prstGeom prst="rect">
            <a:avLst/>
          </a:prstGeom>
          <a:noFill/>
          <a:ln w="9525">
            <a:noFill/>
            <a:miter lim="800000"/>
            <a:headEnd/>
            <a:tailEnd/>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defRPr/>
            </a:pPr>
            <a:r>
              <a:rPr lang="en-US" sz="8000" b="1" dirty="0" err="1">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Bài</a:t>
            </a:r>
            <a:r>
              <a:rPr lang="en-US" sz="8000" b="1" dirty="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 </a:t>
            </a:r>
            <a:r>
              <a:rPr lang="en-US" sz="8000" b="1" dirty="0" err="1">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tập</a:t>
            </a:r>
            <a:endParaRPr lang="en-US" sz="8000" b="1" dirty="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endParaRPr>
          </a:p>
          <a:p>
            <a:pPr algn="ctr">
              <a:spcBef>
                <a:spcPct val="50000"/>
              </a:spcBef>
              <a:defRPr/>
            </a:pPr>
            <a:r>
              <a:rPr lang="en-US" sz="8000" b="1" dirty="0" err="1">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Chính</a:t>
            </a:r>
            <a:r>
              <a:rPr lang="en-US" sz="8000" b="1" dirty="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 </a:t>
            </a:r>
            <a:r>
              <a:rPr lang="en-US" sz="8000" b="1" dirty="0" err="1">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tả</a:t>
            </a:r>
            <a:endParaRPr lang="en-US" sz="8000" b="1" dirty="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97" descr="khung 8.jpg"/>
          <p:cNvPicPr>
            <a:picLocks noChangeAspect="1"/>
          </p:cNvPicPr>
          <p:nvPr/>
        </p:nvPicPr>
        <p:blipFill>
          <a:blip r:embed="rId3"/>
          <a:srcRect/>
          <a:stretch>
            <a:fillRect/>
          </a:stretch>
        </p:blipFill>
        <p:spPr bwMode="auto">
          <a:xfrm>
            <a:off x="0" y="0"/>
            <a:ext cx="9220200" cy="6858000"/>
          </a:xfrm>
          <a:prstGeom prst="rect">
            <a:avLst/>
          </a:prstGeom>
          <a:noFill/>
          <a:ln w="9525">
            <a:noFill/>
            <a:miter lim="800000"/>
            <a:headEnd/>
            <a:tailEnd/>
          </a:ln>
        </p:spPr>
      </p:pic>
      <p:sp>
        <p:nvSpPr>
          <p:cNvPr id="31746" name="Text Box 286"/>
          <p:cNvSpPr txBox="1">
            <a:spLocks noChangeArrowheads="1"/>
          </p:cNvSpPr>
          <p:nvPr/>
        </p:nvSpPr>
        <p:spPr bwMode="auto">
          <a:xfrm>
            <a:off x="1524000" y="0"/>
            <a:ext cx="6400800" cy="579438"/>
          </a:xfrm>
          <a:prstGeom prst="rect">
            <a:avLst/>
          </a:prstGeom>
          <a:noFill/>
          <a:ln w="9525">
            <a:noFill/>
            <a:miter lim="800000"/>
            <a:headEnd/>
            <a:tailEnd/>
          </a:ln>
        </p:spPr>
        <p:txBody>
          <a:bodyPr>
            <a:spAutoFit/>
          </a:bodyPr>
          <a:lstStyle/>
          <a:p>
            <a:pPr algn="ctr">
              <a:spcBef>
                <a:spcPct val="50000"/>
              </a:spcBef>
            </a:pPr>
            <a:endParaRPr lang="en-US" sz="3200" b="1">
              <a:solidFill>
                <a:srgbClr val="0000FF"/>
              </a:solidFill>
            </a:endParaRPr>
          </a:p>
        </p:txBody>
      </p:sp>
      <p:sp>
        <p:nvSpPr>
          <p:cNvPr id="31747" name="Text Box 289"/>
          <p:cNvSpPr txBox="1">
            <a:spLocks noChangeArrowheads="1"/>
          </p:cNvSpPr>
          <p:nvPr/>
        </p:nvSpPr>
        <p:spPr bwMode="auto">
          <a:xfrm>
            <a:off x="228600" y="1752600"/>
            <a:ext cx="3733800" cy="3478213"/>
          </a:xfrm>
          <a:prstGeom prst="rect">
            <a:avLst/>
          </a:prstGeom>
          <a:noFill/>
          <a:ln w="9525">
            <a:noFill/>
            <a:miter lim="800000"/>
            <a:headEnd/>
            <a:tailEnd/>
          </a:ln>
        </p:spPr>
        <p:txBody>
          <a:bodyPr>
            <a:spAutoFit/>
          </a:bodyPr>
          <a:lstStyle/>
          <a:p>
            <a:pPr marL="1200150" lvl="1" indent="-742950" eaLnBrk="0" hangingPunct="0">
              <a:spcBef>
                <a:spcPct val="50000"/>
              </a:spcBef>
            </a:pPr>
            <a:r>
              <a:rPr lang="en-US" sz="4000" b="1">
                <a:solidFill>
                  <a:srgbClr val="3333FF"/>
                </a:solidFill>
                <a:latin typeface="HP001 4 hàng"/>
              </a:rPr>
              <a:t>a) </a:t>
            </a:r>
            <a:r>
              <a:rPr lang="en-US" sz="4000" b="1">
                <a:solidFill>
                  <a:srgbClr val="FF0000"/>
                </a:solidFill>
                <a:latin typeface="HP001 4 hàng"/>
              </a:rPr>
              <a:t>l</a:t>
            </a:r>
            <a:r>
              <a:rPr lang="en-US" sz="4000" b="1">
                <a:latin typeface="HP001 4 hàng"/>
              </a:rPr>
              <a:t> hay </a:t>
            </a:r>
            <a:r>
              <a:rPr lang="en-US" sz="4000" b="1">
                <a:solidFill>
                  <a:srgbClr val="FF0000"/>
                </a:solidFill>
                <a:latin typeface="HP001 4 hàng"/>
              </a:rPr>
              <a:t>n</a:t>
            </a:r>
            <a:r>
              <a:rPr lang="en-US" sz="4000" b="1">
                <a:latin typeface="HP001 4 hàng"/>
              </a:rPr>
              <a:t>?</a:t>
            </a:r>
          </a:p>
          <a:p>
            <a:pPr marL="742950" indent="-742950" eaLnBrk="0" hangingPunct="0">
              <a:spcBef>
                <a:spcPct val="50000"/>
              </a:spcBef>
            </a:pPr>
            <a:r>
              <a:rPr lang="en-US" sz="4000" b="1">
                <a:solidFill>
                  <a:srgbClr val="3333FF"/>
                </a:solidFill>
                <a:latin typeface="HP001 4 hàng"/>
              </a:rPr>
              <a:t>- lành …ặn</a:t>
            </a:r>
          </a:p>
          <a:p>
            <a:pPr marL="742950" indent="-742950" eaLnBrk="0" hangingPunct="0">
              <a:spcBef>
                <a:spcPct val="50000"/>
              </a:spcBef>
            </a:pPr>
            <a:r>
              <a:rPr lang="en-US" sz="4000" b="1">
                <a:solidFill>
                  <a:srgbClr val="3333FF"/>
                </a:solidFill>
                <a:latin typeface="HP001 4 hàng"/>
              </a:rPr>
              <a:t>-  nao …úng</a:t>
            </a:r>
          </a:p>
          <a:p>
            <a:pPr marL="742950" indent="-742950" eaLnBrk="0" hangingPunct="0">
              <a:spcBef>
                <a:spcPct val="50000"/>
              </a:spcBef>
            </a:pPr>
            <a:r>
              <a:rPr lang="en-US" sz="4000" b="1">
                <a:solidFill>
                  <a:srgbClr val="3333FF"/>
                </a:solidFill>
                <a:latin typeface="HP001 4 hàng"/>
              </a:rPr>
              <a:t>- …anh lảnh</a:t>
            </a:r>
          </a:p>
        </p:txBody>
      </p:sp>
      <p:sp>
        <p:nvSpPr>
          <p:cNvPr id="31748" name="Text Box 289"/>
          <p:cNvSpPr txBox="1">
            <a:spLocks noChangeArrowheads="1"/>
          </p:cNvSpPr>
          <p:nvPr/>
        </p:nvSpPr>
        <p:spPr bwMode="auto">
          <a:xfrm>
            <a:off x="685800" y="563563"/>
            <a:ext cx="8382000" cy="579437"/>
          </a:xfrm>
          <a:prstGeom prst="rect">
            <a:avLst/>
          </a:prstGeom>
          <a:noFill/>
          <a:ln w="9525">
            <a:noFill/>
            <a:miter lim="800000"/>
            <a:headEnd/>
            <a:tailEnd/>
          </a:ln>
        </p:spPr>
        <p:txBody>
          <a:bodyPr>
            <a:spAutoFit/>
          </a:bodyPr>
          <a:lstStyle/>
          <a:p>
            <a:pPr eaLnBrk="0" hangingPunct="0">
              <a:spcBef>
                <a:spcPct val="50000"/>
              </a:spcBef>
            </a:pPr>
            <a:r>
              <a:rPr lang="en-US" sz="3200" b="1">
                <a:solidFill>
                  <a:srgbClr val="10253F"/>
                </a:solidFill>
                <a:latin typeface="Tahoma" pitchFamily="34" charset="0"/>
                <a:cs typeface="Tahoma" pitchFamily="34" charset="0"/>
              </a:rPr>
              <a:t>1. Điền vào chỗ trống:</a:t>
            </a:r>
          </a:p>
        </p:txBody>
      </p:sp>
      <p:sp>
        <p:nvSpPr>
          <p:cNvPr id="12" name="Text Box 289"/>
          <p:cNvSpPr txBox="1">
            <a:spLocks noChangeArrowheads="1"/>
          </p:cNvSpPr>
          <p:nvPr/>
        </p:nvSpPr>
        <p:spPr bwMode="auto">
          <a:xfrm>
            <a:off x="1952625" y="2706688"/>
            <a:ext cx="838200" cy="708025"/>
          </a:xfrm>
          <a:prstGeom prst="rect">
            <a:avLst/>
          </a:prstGeom>
          <a:noFill/>
          <a:ln w="9525">
            <a:noFill/>
            <a:miter lim="800000"/>
            <a:headEnd/>
            <a:tailEnd/>
          </a:ln>
        </p:spPr>
        <p:txBody>
          <a:bodyPr>
            <a:spAutoFit/>
          </a:bodyPr>
          <a:lstStyle/>
          <a:p>
            <a:pPr marL="742950" indent="-742950" eaLnBrk="0" hangingPunct="0">
              <a:spcBef>
                <a:spcPct val="50000"/>
              </a:spcBef>
            </a:pPr>
            <a:r>
              <a:rPr lang="en-US" sz="4000" b="1">
                <a:solidFill>
                  <a:srgbClr val="FF0000"/>
                </a:solidFill>
                <a:latin typeface="HP001 4 hàng"/>
              </a:rPr>
              <a:t>l</a:t>
            </a:r>
            <a:r>
              <a:rPr lang="en-US" sz="3600" b="1">
                <a:solidFill>
                  <a:srgbClr val="FF0000"/>
                </a:solidFill>
                <a:latin typeface="HP001 4 hàng"/>
              </a:rPr>
              <a:t> </a:t>
            </a:r>
          </a:p>
        </p:txBody>
      </p:sp>
      <p:sp>
        <p:nvSpPr>
          <p:cNvPr id="13" name="Text Box 289"/>
          <p:cNvSpPr txBox="1">
            <a:spLocks noChangeArrowheads="1"/>
          </p:cNvSpPr>
          <p:nvPr/>
        </p:nvSpPr>
        <p:spPr bwMode="auto">
          <a:xfrm>
            <a:off x="1719263" y="3573463"/>
            <a:ext cx="1295400" cy="708025"/>
          </a:xfrm>
          <a:prstGeom prst="rect">
            <a:avLst/>
          </a:prstGeom>
          <a:noFill/>
          <a:ln w="9525">
            <a:noFill/>
            <a:miter lim="800000"/>
            <a:headEnd/>
            <a:tailEnd/>
          </a:ln>
        </p:spPr>
        <p:txBody>
          <a:bodyPr>
            <a:spAutoFit/>
          </a:bodyPr>
          <a:lstStyle/>
          <a:p>
            <a:pPr marL="742950" indent="-742950" eaLnBrk="0" hangingPunct="0">
              <a:spcBef>
                <a:spcPct val="50000"/>
              </a:spcBef>
            </a:pPr>
            <a:r>
              <a:rPr lang="en-US" sz="4000" b="1">
                <a:solidFill>
                  <a:srgbClr val="FF0000"/>
                </a:solidFill>
                <a:latin typeface="HP001 4 hàng"/>
              </a:rPr>
              <a:t>n</a:t>
            </a:r>
            <a:endParaRPr lang="en-US" sz="200" b="1">
              <a:solidFill>
                <a:srgbClr val="FF0000"/>
              </a:solidFill>
              <a:latin typeface="HP001 4 hàng"/>
            </a:endParaRPr>
          </a:p>
        </p:txBody>
      </p:sp>
      <p:sp>
        <p:nvSpPr>
          <p:cNvPr id="14" name="Text Box 289"/>
          <p:cNvSpPr txBox="1">
            <a:spLocks noChangeArrowheads="1"/>
          </p:cNvSpPr>
          <p:nvPr/>
        </p:nvSpPr>
        <p:spPr bwMode="auto">
          <a:xfrm>
            <a:off x="666750" y="4478338"/>
            <a:ext cx="609600" cy="708025"/>
          </a:xfrm>
          <a:prstGeom prst="rect">
            <a:avLst/>
          </a:prstGeom>
          <a:noFill/>
          <a:ln w="9525">
            <a:noFill/>
            <a:miter lim="800000"/>
            <a:headEnd/>
            <a:tailEnd/>
          </a:ln>
        </p:spPr>
        <p:txBody>
          <a:bodyPr>
            <a:spAutoFit/>
          </a:bodyPr>
          <a:lstStyle/>
          <a:p>
            <a:pPr marL="742950" indent="-742950" eaLnBrk="0" hangingPunct="0">
              <a:spcBef>
                <a:spcPct val="50000"/>
              </a:spcBef>
            </a:pPr>
            <a:r>
              <a:rPr lang="en-US" sz="4000" b="1">
                <a:solidFill>
                  <a:srgbClr val="FF0000"/>
                </a:solidFill>
                <a:latin typeface="HP001 4 hàng"/>
              </a:rPr>
              <a:t>l</a:t>
            </a:r>
          </a:p>
        </p:txBody>
      </p:sp>
      <p:sp>
        <p:nvSpPr>
          <p:cNvPr id="31752" name="Text Box 289"/>
          <p:cNvSpPr txBox="1">
            <a:spLocks noChangeArrowheads="1"/>
          </p:cNvSpPr>
          <p:nvPr/>
        </p:nvSpPr>
        <p:spPr bwMode="auto">
          <a:xfrm>
            <a:off x="4191000" y="1905000"/>
            <a:ext cx="4572000" cy="3478213"/>
          </a:xfrm>
          <a:prstGeom prst="rect">
            <a:avLst/>
          </a:prstGeom>
          <a:noFill/>
          <a:ln w="9525">
            <a:noFill/>
            <a:miter lim="800000"/>
            <a:headEnd/>
            <a:tailEnd/>
          </a:ln>
        </p:spPr>
        <p:txBody>
          <a:bodyPr>
            <a:spAutoFit/>
          </a:bodyPr>
          <a:lstStyle/>
          <a:p>
            <a:pPr marL="1200150" lvl="1" indent="-742950" eaLnBrk="0" hangingPunct="0">
              <a:spcBef>
                <a:spcPct val="50000"/>
              </a:spcBef>
            </a:pPr>
            <a:r>
              <a:rPr lang="en-US" sz="4000" b="1">
                <a:solidFill>
                  <a:srgbClr val="3333FF"/>
                </a:solidFill>
                <a:latin typeface="HP001 4 hàng"/>
              </a:rPr>
              <a:t>a) </a:t>
            </a:r>
            <a:r>
              <a:rPr lang="en-US" sz="4000" b="1">
                <a:solidFill>
                  <a:srgbClr val="FF0000"/>
                </a:solidFill>
                <a:latin typeface="HP001 4 hàng"/>
              </a:rPr>
              <a:t>iêt</a:t>
            </a:r>
            <a:r>
              <a:rPr lang="en-US" sz="4000" b="1">
                <a:latin typeface="HP001 4 hàng"/>
              </a:rPr>
              <a:t> hay </a:t>
            </a:r>
            <a:r>
              <a:rPr lang="en-US" sz="4000" b="1">
                <a:solidFill>
                  <a:srgbClr val="FF0000"/>
                </a:solidFill>
                <a:latin typeface="HP001 4 hàng"/>
              </a:rPr>
              <a:t>iêc</a:t>
            </a:r>
            <a:r>
              <a:rPr lang="en-US" sz="4000" b="1">
                <a:latin typeface="HP001 4 hàng"/>
              </a:rPr>
              <a:t>?</a:t>
            </a:r>
          </a:p>
          <a:p>
            <a:pPr marL="742950" indent="-742950" eaLnBrk="0" hangingPunct="0">
              <a:spcBef>
                <a:spcPct val="50000"/>
              </a:spcBef>
            </a:pPr>
            <a:r>
              <a:rPr lang="en-US" sz="4000" b="1">
                <a:solidFill>
                  <a:srgbClr val="3333FF"/>
                </a:solidFill>
                <a:latin typeface="HP001 4 hàng"/>
              </a:rPr>
              <a:t>- đi biền b…..</a:t>
            </a:r>
          </a:p>
          <a:p>
            <a:pPr marL="742950" indent="-742950" eaLnBrk="0" hangingPunct="0">
              <a:spcBef>
                <a:spcPct val="50000"/>
              </a:spcBef>
            </a:pPr>
            <a:r>
              <a:rPr lang="en-US" sz="4000" b="1">
                <a:solidFill>
                  <a:srgbClr val="3333FF"/>
                </a:solidFill>
                <a:latin typeface="HP001 4 hàng"/>
              </a:rPr>
              <a:t>- thấy tiêng t….</a:t>
            </a:r>
          </a:p>
          <a:p>
            <a:pPr marL="742950" indent="-742950" eaLnBrk="0" hangingPunct="0">
              <a:spcBef>
                <a:spcPct val="50000"/>
              </a:spcBef>
            </a:pPr>
            <a:r>
              <a:rPr lang="en-US" sz="4000" b="1">
                <a:solidFill>
                  <a:srgbClr val="3333FF"/>
                </a:solidFill>
                <a:latin typeface="HP001 4 hàng"/>
              </a:rPr>
              <a:t>- xanh biêng b….</a:t>
            </a:r>
          </a:p>
        </p:txBody>
      </p:sp>
      <p:sp>
        <p:nvSpPr>
          <p:cNvPr id="10" name="Text Box 289"/>
          <p:cNvSpPr txBox="1">
            <a:spLocks noChangeArrowheads="1"/>
          </p:cNvSpPr>
          <p:nvPr/>
        </p:nvSpPr>
        <p:spPr bwMode="auto">
          <a:xfrm>
            <a:off x="6508750" y="2836863"/>
            <a:ext cx="908050" cy="708025"/>
          </a:xfrm>
          <a:prstGeom prst="rect">
            <a:avLst/>
          </a:prstGeom>
          <a:noFill/>
          <a:ln w="9525">
            <a:noFill/>
            <a:miter lim="800000"/>
            <a:headEnd/>
            <a:tailEnd/>
          </a:ln>
        </p:spPr>
        <p:txBody>
          <a:bodyPr>
            <a:spAutoFit/>
          </a:bodyPr>
          <a:lstStyle/>
          <a:p>
            <a:pPr marL="742950" indent="-742950" eaLnBrk="0" hangingPunct="0">
              <a:spcBef>
                <a:spcPct val="50000"/>
              </a:spcBef>
            </a:pPr>
            <a:r>
              <a:rPr lang="en-US" sz="4000" b="1">
                <a:solidFill>
                  <a:srgbClr val="FF0000"/>
                </a:solidFill>
                <a:latin typeface="HP001 4 hàng"/>
              </a:rPr>
              <a:t>iêt</a:t>
            </a:r>
          </a:p>
        </p:txBody>
      </p:sp>
      <p:sp>
        <p:nvSpPr>
          <p:cNvPr id="11" name="Text Box 289"/>
          <p:cNvSpPr txBox="1">
            <a:spLocks noChangeArrowheads="1"/>
          </p:cNvSpPr>
          <p:nvPr/>
        </p:nvSpPr>
        <p:spPr bwMode="auto">
          <a:xfrm>
            <a:off x="7042150" y="3708400"/>
            <a:ext cx="984250" cy="708025"/>
          </a:xfrm>
          <a:prstGeom prst="rect">
            <a:avLst/>
          </a:prstGeom>
          <a:noFill/>
          <a:ln w="9525">
            <a:noFill/>
            <a:miter lim="800000"/>
            <a:headEnd/>
            <a:tailEnd/>
          </a:ln>
        </p:spPr>
        <p:txBody>
          <a:bodyPr>
            <a:spAutoFit/>
          </a:bodyPr>
          <a:lstStyle/>
          <a:p>
            <a:pPr marL="742950" indent="-742950" eaLnBrk="0" hangingPunct="0">
              <a:spcBef>
                <a:spcPct val="50000"/>
              </a:spcBef>
            </a:pPr>
            <a:r>
              <a:rPr lang="en-US" sz="4000" b="1">
                <a:solidFill>
                  <a:srgbClr val="FF0000"/>
                </a:solidFill>
                <a:latin typeface="HP001 4 hàng"/>
              </a:rPr>
              <a:t>iêc</a:t>
            </a:r>
          </a:p>
        </p:txBody>
      </p:sp>
      <p:sp>
        <p:nvSpPr>
          <p:cNvPr id="15" name="Text Box 289"/>
          <p:cNvSpPr txBox="1">
            <a:spLocks noChangeArrowheads="1"/>
          </p:cNvSpPr>
          <p:nvPr/>
        </p:nvSpPr>
        <p:spPr bwMode="auto">
          <a:xfrm>
            <a:off x="7586663" y="4651375"/>
            <a:ext cx="1524000" cy="708025"/>
          </a:xfrm>
          <a:prstGeom prst="rect">
            <a:avLst/>
          </a:prstGeom>
          <a:noFill/>
          <a:ln w="9525">
            <a:noFill/>
            <a:miter lim="800000"/>
            <a:headEnd/>
            <a:tailEnd/>
          </a:ln>
        </p:spPr>
        <p:txBody>
          <a:bodyPr>
            <a:spAutoFit/>
          </a:bodyPr>
          <a:lstStyle/>
          <a:p>
            <a:pPr marL="742950" indent="-742950" eaLnBrk="0" hangingPunct="0">
              <a:spcBef>
                <a:spcPct val="50000"/>
              </a:spcBef>
            </a:pPr>
            <a:r>
              <a:rPr lang="en-US" sz="4000" b="1">
                <a:solidFill>
                  <a:srgbClr val="FF0000"/>
                </a:solidFill>
                <a:latin typeface="HP001 4 hàng"/>
              </a:rPr>
              <a:t>iêc</a:t>
            </a:r>
          </a:p>
        </p:txBody>
      </p:sp>
      <p:sp>
        <p:nvSpPr>
          <p:cNvPr id="31756" name="TextBox 15"/>
          <p:cNvSpPr txBox="1">
            <a:spLocks noChangeArrowheads="1"/>
          </p:cNvSpPr>
          <p:nvPr/>
        </p:nvSpPr>
        <p:spPr bwMode="auto">
          <a:xfrm>
            <a:off x="6648450" y="2932113"/>
            <a:ext cx="304800" cy="646112"/>
          </a:xfrm>
          <a:prstGeom prst="rect">
            <a:avLst/>
          </a:prstGeom>
          <a:noFill/>
          <a:ln w="9525">
            <a:noFill/>
            <a:miter lim="800000"/>
            <a:headEnd/>
            <a:tailEnd/>
          </a:ln>
        </p:spPr>
        <p:txBody>
          <a:bodyPr>
            <a:spAutoFit/>
          </a:bodyPr>
          <a:lstStyle/>
          <a:p>
            <a:r>
              <a:rPr lang="en-US" sz="3600">
                <a:solidFill>
                  <a:srgbClr val="3333FF"/>
                </a:solidFill>
              </a:rPr>
              <a:t>.</a:t>
            </a:r>
          </a:p>
        </p:txBody>
      </p:sp>
      <p:sp>
        <p:nvSpPr>
          <p:cNvPr id="17" name="TextBox 16"/>
          <p:cNvSpPr txBox="1"/>
          <p:nvPr/>
        </p:nvSpPr>
        <p:spPr>
          <a:xfrm rot="1465919">
            <a:off x="7315200" y="3702050"/>
            <a:ext cx="304800" cy="261938"/>
          </a:xfrm>
          <a:prstGeom prst="rect">
            <a:avLst/>
          </a:prstGeom>
          <a:noFill/>
        </p:spPr>
        <p:txBody>
          <a:bodyPr>
            <a:spAutoFit/>
          </a:bodyPr>
          <a:lstStyle/>
          <a:p>
            <a:pPr>
              <a:defRPr/>
            </a:pPr>
            <a:r>
              <a:rPr lang="en-US" sz="1050" b="1" dirty="0">
                <a:solidFill>
                  <a:srgbClr val="3333FF"/>
                </a:solidFill>
              </a:rPr>
              <a:t>/</a:t>
            </a:r>
          </a:p>
        </p:txBody>
      </p:sp>
      <p:sp>
        <p:nvSpPr>
          <p:cNvPr id="18" name="TextBox 17"/>
          <p:cNvSpPr txBox="1"/>
          <p:nvPr/>
        </p:nvSpPr>
        <p:spPr>
          <a:xfrm rot="1465919">
            <a:off x="7883525" y="4657725"/>
            <a:ext cx="457200" cy="254000"/>
          </a:xfrm>
          <a:prstGeom prst="rect">
            <a:avLst/>
          </a:prstGeom>
          <a:noFill/>
        </p:spPr>
        <p:txBody>
          <a:bodyPr>
            <a:spAutoFit/>
          </a:bodyPr>
          <a:lstStyle/>
          <a:p>
            <a:pPr>
              <a:defRPr/>
            </a:pPr>
            <a:r>
              <a:rPr lang="en-US" sz="1050" b="1" dirty="0">
                <a:solidFill>
                  <a:srgbClr val="3333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0" grpId="0"/>
      <p:bldP spid="1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0&quot;/&gt;&lt;/objec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30&quot;/&gt;&lt;/object&gt;&lt;object type=&quot;3&quot; unique_id=&quot;10007&quot;&gt;&lt;property id=&quot;20148&quot; value=&quot;5&quot;/&gt;&lt;property id=&quot;20300&quot; value=&quot;Slide 4&quot;/&gt;&lt;property id=&quot;20307&quot; value=&quot;295&quot;/&gt;&lt;/object&gt;&lt;object type=&quot;3&quot; unique_id=&quot;10008&quot;&gt;&lt;property id=&quot;20148&quot; value=&quot;5&quot;/&gt;&lt;property id=&quot;20300&quot; value=&quot;Slide 5&quot;/&gt;&lt;property id=&quot;20307&quot; value=&quot;287&quot;/&gt;&lt;/object&gt;&lt;object type=&quot;3&quot; unique_id=&quot;10009&quot;&gt;&lt;property id=&quot;20148&quot; value=&quot;5&quot;/&gt;&lt;property id=&quot;20300&quot; value=&quot;Slide 6 - &amp;quot;Viết từ khó:&amp;quot;&quot;/&gt;&lt;property id=&quot;20307&quot; value=&quot;331&quot;/&gt;&lt;/object&gt;&lt;object type=&quot;3&quot; unique_id=&quot;10010&quot;&gt;&lt;property id=&quot;20148&quot; value=&quot;5&quot;/&gt;&lt;property id=&quot;20300&quot; value=&quot;Slide 7&quot;/&gt;&lt;property id=&quot;20307&quot; value=&quot;318&quot;/&gt;&lt;/object&gt;&lt;object type=&quot;3&quot; unique_id=&quot;10011&quot;&gt;&lt;property id=&quot;20148&quot; value=&quot;5&quot;/&gt;&lt;property id=&quot;20300&quot; value=&quot;Slide 8 - &amp;quot;- Lưng thẳng, không tì ngực vào bàn.&amp;#x0D;&amp;#x0A;- Đầu hơi cúi. Mắt cách vở khoảng 25cm.&amp;#x0D;&amp;#x0A;- Tay trái tì nhẹ lên mép vở để giữ.&amp;#x0D;&amp;#x0A;-&quot;/&gt;&lt;property id=&quot;20307&quot; value=&quot;309&quot;/&gt;&lt;/object&gt;&lt;object type=&quot;3&quot; unique_id=&quot;10012&quot;&gt;&lt;property id=&quot;20148&quot; value=&quot;5&quot;/&gt;&lt;property id=&quot;20300&quot; value=&quot;Slide 9&quot;/&gt;&lt;property id=&quot;20307&quot; value=&quot;334&quot;/&gt;&lt;/object&gt;&lt;object type=&quot;3&quot; unique_id=&quot;10013&quot;&gt;&lt;property id=&quot;20148&quot; value=&quot;5&quot;/&gt;&lt;property id=&quot;20300&quot; value=&quot;Slide 10&quot;/&gt;&lt;property id=&quot;20307&quot; value=&quot;312&quot;/&gt;&lt;/object&gt;&lt;object type=&quot;3&quot; unique_id=&quot;10014&quot;&gt;&lt;property id=&quot;20148&quot; value=&quot;5&quot;/&gt;&lt;property id=&quot;20300&quot; value=&quot;Slide 11&quot;/&gt;&lt;property id=&quot;20307&quot; value=&quot;34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2554425</TotalTime>
  <Words>410</Words>
  <Application>Microsoft Office PowerPoint</Application>
  <PresentationFormat>On-screen Show (4:3)</PresentationFormat>
  <Paragraphs>59</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Viết từ khó:</vt:lpstr>
      <vt:lpstr>PowerPoint Presentation</vt:lpstr>
      <vt:lpstr>- Lưng thẳng, không tì ngực vào bàn. - Đầu hơi cúi. Mắt cách vở khoảng 25cm. - Tay trái tì nhẹ lên mép vở để giữ. - Hai chân để song song, thoải mái.</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Lop 2/2</dc:title>
  <dc:creator>GV: Nguyen Thi Khoe</dc:creator>
  <cp:lastModifiedBy>Windows User</cp:lastModifiedBy>
  <cp:revision>277</cp:revision>
  <dcterms:created xsi:type="dcterms:W3CDTF">2009-11-02T13:43:18Z</dcterms:created>
  <dcterms:modified xsi:type="dcterms:W3CDTF">2021-01-19T02:00:53Z</dcterms:modified>
</cp:coreProperties>
</file>